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3" r:id="rId2"/>
    <p:sldId id="291" r:id="rId3"/>
    <p:sldId id="283" r:id="rId4"/>
    <p:sldId id="281" r:id="rId5"/>
    <p:sldId id="282" r:id="rId6"/>
    <p:sldId id="288" r:id="rId7"/>
    <p:sldId id="287" r:id="rId8"/>
    <p:sldId id="292" r:id="rId9"/>
    <p:sldId id="294" r:id="rId10"/>
    <p:sldId id="284" r:id="rId11"/>
    <p:sldId id="290" r:id="rId12"/>
  </p:sldIdLst>
  <p:sldSz cx="9144000" cy="5143500" type="screen16x9"/>
  <p:notesSz cx="6669088" cy="9896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98"/>
    <a:srgbClr val="90057D"/>
    <a:srgbClr val="97C72C"/>
    <a:srgbClr val="E5011A"/>
    <a:srgbClr val="F26D1A"/>
    <a:srgbClr val="139DEC"/>
    <a:srgbClr val="14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1" autoAdjust="0"/>
  </p:normalViewPr>
  <p:slideViewPr>
    <p:cSldViewPr snapToGrid="0" snapToObjects="1">
      <p:cViewPr varScale="1">
        <p:scale>
          <a:sx n="137" d="100"/>
          <a:sy n="137" d="100"/>
        </p:scale>
        <p:origin x="82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634" y="-96"/>
      </p:cViewPr>
      <p:guideLst>
        <p:guide orient="horz" pos="311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Projekt "Grasz w staż - pracę masz!"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902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198DC-EBBC-4A9F-9B59-F352717CEF51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902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2A386-2622-4B73-9941-33E9D95CD0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Projekt "Grasz w staż - pracę masz!"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902" y="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BE3F-BC88-4779-BAAE-832807B03152}" type="datetimeFigureOut">
              <a:rPr lang="pl-PL" smtClean="0"/>
              <a:pPr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597" y="4701622"/>
            <a:ext cx="5335895" cy="445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902" y="9400061"/>
            <a:ext cx="2889626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BEE92-F5C6-4A26-83E9-7180AC6F7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BEE92-F5C6-4A26-83E9-7180AC6F71D1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Projekt "Grasz w staż - pracę masz!"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3565834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053A98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 dirty="0"/>
              <a:t>Kliknij aby dodać podtytuł prezentacji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0"/>
            <a:ext cx="4660900" cy="45085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558811" y="4488976"/>
            <a:ext cx="1761057" cy="4129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E4387F1C-31B5-E049-8F12-9FAEC8677B35}" type="datetime1">
              <a:rPr lang="pl-PL" sz="1800" smtClean="0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29.09.2025</a:t>
            </a:fld>
            <a:endParaRPr lang="en-US" sz="1800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5673" y="2470406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pPr>
              <a:lnSpc>
                <a:spcPts val="4000"/>
              </a:lnSpc>
              <a:tabLst/>
            </a:pP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Kliknij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aby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dodać</a:t>
            </a:r>
            <a:b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tytuł</a:t>
            </a:r>
            <a:r>
              <a:rPr lang="en-US" altLang="zh-CN" sz="3200" b="1" dirty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0" b="1" dirty="0" err="1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t>prezentacji</a:t>
            </a:r>
            <a:endParaRPr lang="en-US" dirty="0"/>
          </a:p>
        </p:txBody>
      </p:sp>
      <p:pic>
        <p:nvPicPr>
          <p:cNvPr id="7" name="Picture 6" descr="logo UMK poziom 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1" y="224714"/>
            <a:ext cx="2667000" cy="11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1102852"/>
            <a:ext cx="9144000" cy="13302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658955" y="3225056"/>
            <a:ext cx="3874862" cy="1583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44836" y="3225056"/>
            <a:ext cx="3914347" cy="1355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544836" y="2525818"/>
            <a:ext cx="7988981" cy="599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  <a:endParaRPr lang="en-US" dirty="0"/>
          </a:p>
        </p:txBody>
      </p:sp>
      <p:pic>
        <p:nvPicPr>
          <p:cNvPr id="14" name="Picture 13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/>
          <p:cNvSpPr/>
          <p:nvPr userDrawn="1"/>
        </p:nvSpPr>
        <p:spPr>
          <a:xfrm>
            <a:off x="1" y="371148"/>
            <a:ext cx="2140407" cy="4772352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5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61" name="TextBox 1"/>
          <p:cNvSpPr txBox="1"/>
          <p:nvPr userDrawn="1"/>
        </p:nvSpPr>
        <p:spPr>
          <a:xfrm>
            <a:off x="550852" y="1227077"/>
            <a:ext cx="1046460" cy="4180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Spis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itchFamily="18" charset="0"/>
                <a:cs typeface="Calibri" pitchFamily="18" charset="0"/>
              </a:rPr>
              <a:t>treści</a:t>
            </a:r>
            <a:endParaRPr lang="en-US" altLang="zh-CN" sz="2000" dirty="0">
              <a:solidFill>
                <a:schemeClr val="bg1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7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649494" y="2587580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4.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649494" y="3018319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5.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649494" y="3446440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6.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649494" y="3881084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7.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7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649494" y="4311429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8.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649494" y="2157236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3.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649494" y="1730921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2.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sp>
        <p:nvSpPr>
          <p:cNvPr id="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649494" y="1298565"/>
            <a:ext cx="5910306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rozdział</a:t>
            </a:r>
            <a:r>
              <a:rPr lang="en-US" dirty="0"/>
              <a:t>  </a:t>
            </a:r>
          </a:p>
        </p:txBody>
      </p:sp>
      <p:pic>
        <p:nvPicPr>
          <p:cNvPr id="17" name="Picture 16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6" y="2808207"/>
            <a:ext cx="8074024" cy="17796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6" y="1881108"/>
            <a:ext cx="7674492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23" hasCustomPrompt="1"/>
          </p:nvPr>
        </p:nvSpPr>
        <p:spPr>
          <a:xfrm>
            <a:off x="460376" y="865108"/>
            <a:ext cx="1316567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 dirty="0"/>
              <a:t>1.</a:t>
            </a:r>
            <a:endParaRPr lang="en-US" dirty="0"/>
          </a:p>
        </p:txBody>
      </p:sp>
      <p:pic>
        <p:nvPicPr>
          <p:cNvPr id="12" name="Picture 11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60376" y="2142058"/>
            <a:ext cx="8074024" cy="2679001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460376" y="1206491"/>
            <a:ext cx="7058024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pic>
        <p:nvPicPr>
          <p:cNvPr id="10" name="Picture 9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7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60376" y="1341963"/>
            <a:ext cx="8074024" cy="3238758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</a:p>
          <a:p>
            <a:pPr lvl="0"/>
            <a:endParaRPr lang="pl-PL" dirty="0"/>
          </a:p>
          <a:p>
            <a:pPr lvl="0"/>
            <a:endParaRPr lang="en-US" dirty="0"/>
          </a:p>
        </p:txBody>
      </p:sp>
      <p:pic>
        <p:nvPicPr>
          <p:cNvPr id="9" name="Picture 8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544836" y="2433062"/>
            <a:ext cx="4071989" cy="2052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6" y="1102853"/>
            <a:ext cx="8141428" cy="1173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tytuł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5014901" y="2433062"/>
            <a:ext cx="3530455" cy="2052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4" name="Picture 13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616825" y="1133081"/>
            <a:ext cx="4527175" cy="3687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9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60377" y="1651001"/>
            <a:ext cx="3848978" cy="2922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tekst</a:t>
            </a:r>
            <a:endParaRPr lang="en-US" dirty="0"/>
          </a:p>
        </p:txBody>
      </p:sp>
      <p:pic>
        <p:nvPicPr>
          <p:cNvPr id="10" name="Picture 9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544836" y="1102853"/>
            <a:ext cx="8597712" cy="3711600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60376" y="4288182"/>
            <a:ext cx="3920325" cy="3781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pic>
        <p:nvPicPr>
          <p:cNvPr id="13" name="Picture 12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107329"/>
            <a:ext cx="5429501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075220"/>
            <a:ext cx="3747957" cy="1330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>
            <a:off x="-5" y="190"/>
            <a:ext cx="6835190" cy="644182"/>
          </a:xfrm>
          <a:custGeom>
            <a:avLst/>
            <a:gdLst>
              <a:gd name="connsiteX0" fmla="*/ 6668224 w 6835190"/>
              <a:gd name="connsiteY0" fmla="*/ 404964 h 644182"/>
              <a:gd name="connsiteX1" fmla="*/ 6835191 w 6835190"/>
              <a:gd name="connsiteY1" fmla="*/ 0 h 644182"/>
              <a:gd name="connsiteX2" fmla="*/ 0 w 6835190"/>
              <a:gd name="connsiteY2" fmla="*/ 0 h 644182"/>
              <a:gd name="connsiteX3" fmla="*/ 0 w 6835190"/>
              <a:gd name="connsiteY3" fmla="*/ 644182 h 644182"/>
              <a:gd name="connsiteX4" fmla="*/ 6720396 w 6835190"/>
              <a:gd name="connsiteY4" fmla="*/ 644182 h 644182"/>
              <a:gd name="connsiteX5" fmla="*/ 6668224 w 6835190"/>
              <a:gd name="connsiteY5" fmla="*/ 404964 h 644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Placeholder 37"/>
          <p:cNvSpPr>
            <a:spLocks noGrp="1"/>
          </p:cNvSpPr>
          <p:nvPr>
            <p:ph type="body" sz="quarter" idx="19" hasCustomPrompt="1"/>
          </p:nvPr>
        </p:nvSpPr>
        <p:spPr>
          <a:xfrm>
            <a:off x="460168" y="113133"/>
            <a:ext cx="5877133" cy="2580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 aby dodać tytuł prezentacji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60376" y="309404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/>
              <a:t>Kliknij</a:t>
            </a:r>
            <a:r>
              <a:rPr lang="en-US" dirty="0"/>
              <a:t>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dodać</a:t>
            </a:r>
            <a:r>
              <a:rPr lang="en-US" dirty="0"/>
              <a:t> </a:t>
            </a:r>
            <a:r>
              <a:rPr lang="en-US" dirty="0" err="1"/>
              <a:t>podtytuł</a:t>
            </a:r>
            <a:r>
              <a:rPr lang="en-US" dirty="0"/>
              <a:t> </a:t>
            </a:r>
            <a:r>
              <a:rPr lang="en-US" dirty="0" err="1"/>
              <a:t>prezentacji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4836" y="4485439"/>
            <a:ext cx="515614" cy="3975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fld id="{A7771732-3C82-1545-98DD-8255A4E3438A}" type="slidenum">
              <a:rPr lang="en-US" sz="1200" smtClean="0">
                <a:solidFill>
                  <a:srgbClr val="053A98"/>
                </a:solidFill>
                <a:latin typeface="Calibri" pitchFamily="18" charset="0"/>
                <a:cs typeface="Calibri" pitchFamily="18" charset="0"/>
              </a:rPr>
              <a:pPr>
                <a:lnSpc>
                  <a:spcPts val="3000"/>
                </a:lnSpc>
                <a:tabLst/>
              </a:pPr>
              <a:t>‹#›</a:t>
            </a:fld>
            <a:endParaRPr lang="en-US" sz="1200" dirty="0" err="1">
              <a:solidFill>
                <a:srgbClr val="053A98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085748" y="4485439"/>
            <a:ext cx="2854326" cy="336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 aby dodać podpis</a:t>
            </a:r>
            <a:endParaRPr lang="en-US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4009696" y="3075219"/>
            <a:ext cx="5135789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679215" y="1107330"/>
            <a:ext cx="3464785" cy="1746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 err="1"/>
              <a:t>Dodaj</a:t>
            </a:r>
            <a:r>
              <a:rPr lang="en-US" dirty="0"/>
              <a:t> </a:t>
            </a:r>
            <a:r>
              <a:rPr lang="en-US" dirty="0" err="1"/>
              <a:t>obraz</a:t>
            </a:r>
            <a:endParaRPr lang="en-US" dirty="0"/>
          </a:p>
        </p:txBody>
      </p:sp>
      <p:pic>
        <p:nvPicPr>
          <p:cNvPr id="13" name="Picture 12" descr="logo UMK poziom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85" y="32612"/>
            <a:ext cx="1981345" cy="8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on@umk.pl" TargetMode="External"/><Relationship Id="rId2" Type="http://schemas.openxmlformats.org/officeDocument/2006/relationships/hyperlink" Target="mailto:o&#347;rodek_wsparcia@umk.p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61568836221338" TargetMode="External"/><Relationship Id="rId2" Type="http://schemas.openxmlformats.org/officeDocument/2006/relationships/hyperlink" Target="https://www.facebook.com/UOWiRO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sparcie.umk.pl/pages/Nie_znikaj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wa.niemielewska@cm.umk.p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sparcie.umk.pl/bezpieczni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hyperlink" Target="https://www.gov.pl/web/poradnikbezpieczenst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98" y="1883556"/>
            <a:ext cx="4927814" cy="681044"/>
          </a:xfrm>
        </p:spPr>
        <p:txBody>
          <a:bodyPr/>
          <a:lstStyle/>
          <a:p>
            <a:pPr algn="ctr"/>
            <a:r>
              <a:rPr lang="pl-PL" sz="2800" dirty="0"/>
              <a:t>Uniwersytecki Ośrodek Wsparcia i Rozwoju Osobistego</a:t>
            </a:r>
            <a:br>
              <a:rPr lang="pl-PL" sz="2800" dirty="0"/>
            </a:br>
            <a:br>
              <a:rPr lang="pl-PL" sz="2800" dirty="0"/>
            </a:br>
            <a:r>
              <a:rPr lang="pl-PL" sz="2000" dirty="0"/>
              <a:t>- oferta dla studentów i doktorantów </a:t>
            </a:r>
            <a:br>
              <a:rPr lang="pl-PL" sz="2000" dirty="0"/>
            </a:br>
            <a:r>
              <a:rPr lang="pl-PL" sz="2000" dirty="0"/>
              <a:t>w roku </a:t>
            </a:r>
            <a:r>
              <a:rPr lang="pl-PL" sz="2000" dirty="0" err="1"/>
              <a:t>akad</a:t>
            </a:r>
            <a:r>
              <a:rPr lang="pl-PL" sz="2000" dirty="0"/>
              <a:t>. 2025/2026</a:t>
            </a:r>
            <a:endParaRPr lang="en-US" sz="2000" dirty="0"/>
          </a:p>
        </p:txBody>
      </p:sp>
      <p:pic>
        <p:nvPicPr>
          <p:cNvPr id="2" name="152-front-music.pl">
            <a:hlinkClick r:id="" action="ppaction://media"/>
            <a:extLst>
              <a:ext uri="{FF2B5EF4-FFF2-40B4-BE49-F238E27FC236}">
                <a16:creationId xmlns:a16="http://schemas.microsoft.com/office/drawing/2014/main" id="{F3B17A4C-A9F1-4B06-8324-A70644A4F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6064" y="4360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C19D1A-2819-42DE-9C9A-08C037772C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50850" y="1734204"/>
            <a:ext cx="3420248" cy="267900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Uniwersytecki Ośrodek Wsparcia </a:t>
            </a:r>
            <a:br>
              <a:rPr lang="pl-PL" dirty="0"/>
            </a:br>
            <a:r>
              <a:rPr lang="pl-PL" dirty="0"/>
              <a:t>i Rozwoju Osobistego</a:t>
            </a:r>
          </a:p>
          <a:p>
            <a:pPr marL="0" indent="0">
              <a:buNone/>
            </a:pPr>
            <a:r>
              <a:rPr lang="pl-PL" dirty="0"/>
              <a:t>tel. 56 611 49 33</a:t>
            </a:r>
          </a:p>
          <a:p>
            <a:pPr marL="0" indent="0">
              <a:buNone/>
            </a:pPr>
            <a:r>
              <a:rPr lang="pl-PL" dirty="0"/>
              <a:t>e-mail: </a:t>
            </a:r>
            <a:r>
              <a:rPr lang="pl-PL" dirty="0">
                <a:hlinkClick r:id="rId2"/>
              </a:rPr>
              <a:t>ośrodek_wsparcia@umk.pl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WWW: wsparcie.umk.pl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69D309-7F8C-42BB-91D7-B739416DD5C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976034"/>
            <a:ext cx="7058024" cy="525665"/>
          </a:xfrm>
        </p:spPr>
        <p:txBody>
          <a:bodyPr/>
          <a:lstStyle/>
          <a:p>
            <a:r>
              <a:rPr lang="pl-PL" dirty="0"/>
              <a:t>Zapoznaj się z pełną ofertą Ośrodka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D256558A-5D5C-4D4C-AB06-FF88858CBDF7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9E1BB24D-2359-43B2-96D6-8236434221D6}"/>
              </a:ext>
            </a:extLst>
          </p:cNvPr>
          <p:cNvSpPr txBox="1">
            <a:spLocks/>
          </p:cNvSpPr>
          <p:nvPr/>
        </p:nvSpPr>
        <p:spPr>
          <a:xfrm>
            <a:off x="5088132" y="1734203"/>
            <a:ext cx="3420248" cy="2679001"/>
          </a:xfrm>
          <a:prstGeom prst="rect">
            <a:avLst/>
          </a:prstGeom>
        </p:spPr>
        <p:txBody>
          <a:bodyPr vert="horz"/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"/>
              <a:defRPr sz="1400" kern="120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pl-PL" dirty="0"/>
              <a:t>Zespół Wsparcia Osób</a:t>
            </a:r>
          </a:p>
          <a:p>
            <a:pPr marL="0" indent="0">
              <a:buFont typeface="Wingdings" charset="2"/>
              <a:buNone/>
            </a:pPr>
            <a:r>
              <a:rPr lang="pl-PL" dirty="0"/>
              <a:t>ze Szczególnymi Potrzebami</a:t>
            </a:r>
          </a:p>
          <a:p>
            <a:pPr marL="0" indent="0">
              <a:buFont typeface="Wingdings" charset="2"/>
              <a:buNone/>
            </a:pPr>
            <a:r>
              <a:rPr lang="pl-PL" dirty="0"/>
              <a:t>tel. 56 611 49 83</a:t>
            </a:r>
          </a:p>
          <a:p>
            <a:pPr marL="0" indent="0">
              <a:buFont typeface="Wingdings" charset="2"/>
              <a:buNone/>
            </a:pPr>
            <a:r>
              <a:rPr lang="pl-PL" dirty="0"/>
              <a:t>e-mail: </a:t>
            </a:r>
            <a:r>
              <a:rPr lang="pl-PL" dirty="0">
                <a:hlinkClick r:id="rId3"/>
              </a:rPr>
              <a:t>bon@umk.pl</a:t>
            </a:r>
            <a:endParaRPr lang="pl-PL" dirty="0"/>
          </a:p>
          <a:p>
            <a:pPr marL="0" indent="0">
              <a:buFont typeface="Wingdings" charset="2"/>
              <a:buNone/>
            </a:pPr>
            <a:r>
              <a:rPr lang="pl-PL" dirty="0"/>
              <a:t>WWW: bon.umk.pl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C4EEA6-4472-4248-8D94-DE25B029C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868" y="3353098"/>
            <a:ext cx="1292612" cy="12926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69685D0-A8A7-4A31-9301-987918682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995" y="3353098"/>
            <a:ext cx="1292612" cy="12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2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761000"/>
            <a:ext cx="8223456" cy="26790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Uniwersytecki Ośrodek Wsparcia i Rozwoju Osobistego: </a:t>
            </a:r>
            <a:r>
              <a:rPr lang="pl-PL" sz="1800" b="1" dirty="0">
                <a:hlinkClick r:id="rId2"/>
              </a:rPr>
              <a:t>https://www.facebook.com/UOWiRO</a:t>
            </a:r>
            <a:r>
              <a:rPr lang="pl-PL" sz="18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UMK w Toruniu – Uczelnia dostępna: </a:t>
            </a:r>
            <a:r>
              <a:rPr lang="pl-PL" sz="1800" dirty="0">
                <a:hlinkClick r:id="rId3"/>
              </a:rPr>
              <a:t>https://www.facebook.com/profile.php?id=61568836221338</a:t>
            </a:r>
            <a:r>
              <a:rPr lang="pl-PL" sz="1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b="1" dirty="0"/>
              <a:t>Dołącz do nas i bądź na bieżąco!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Polub nas na FB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98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DFC43F-AC07-4569-A80E-1C8C7BA916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486" y="1427703"/>
            <a:ext cx="8317028" cy="2679001"/>
          </a:xfrm>
        </p:spPr>
        <p:txBody>
          <a:bodyPr/>
          <a:lstStyle/>
          <a:p>
            <a:r>
              <a:rPr lang="pl-PL" sz="1800" dirty="0"/>
              <a:t>Konsultacje psychologiczne – napisz smsa do psychologa, żeby uzgodnić termin: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53A98"/>
                </a:solidFill>
              </a:rPr>
              <a:t>mgr Barbara Lorek – tel. 662 030 772 (przyjmuje stacjonarnie w Bydgoszczy w poniedziałki)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53A98"/>
                </a:solidFill>
              </a:rPr>
              <a:t>dr Magdalena </a:t>
            </a:r>
            <a:r>
              <a:rPr lang="pl-PL" sz="1800" dirty="0" err="1">
                <a:solidFill>
                  <a:srgbClr val="053A98"/>
                </a:solidFill>
              </a:rPr>
              <a:t>Cyrklaff</a:t>
            </a:r>
            <a:r>
              <a:rPr lang="pl-PL" sz="1800" dirty="0">
                <a:solidFill>
                  <a:srgbClr val="053A98"/>
                </a:solidFill>
              </a:rPr>
              <a:t>-Gorczyca – tel. 502 695 564</a:t>
            </a:r>
          </a:p>
          <a:p>
            <a:pPr marL="457200" lvl="1" indent="0" algn="ctr">
              <a:buNone/>
            </a:pPr>
            <a:r>
              <a:rPr lang="pl-PL" sz="1800" dirty="0">
                <a:solidFill>
                  <a:srgbClr val="FF0000"/>
                </a:solidFill>
              </a:rPr>
              <a:t>Konsultacje możliwe są też w trybie online.</a:t>
            </a:r>
          </a:p>
          <a:p>
            <a:r>
              <a:rPr lang="pl-PL" sz="1800" dirty="0"/>
              <a:t>Konsultacje psychiatryczne – napisz smsa do psychologa i umów się na wizytę. </a:t>
            </a:r>
            <a:br>
              <a:rPr lang="pl-PL" sz="1800" dirty="0"/>
            </a:br>
            <a:r>
              <a:rPr lang="pl-PL" sz="1800" dirty="0"/>
              <a:t>Jeśli psycholog uzna to za konieczne, to skieruje Ciebie do psychiatry. </a:t>
            </a:r>
            <a:br>
              <a:rPr lang="pl-PL" sz="1800" dirty="0"/>
            </a:br>
            <a:r>
              <a:rPr lang="pl-PL" sz="1800" dirty="0"/>
              <a:t>(Ośrodek Psychoterapii i Rozwoju Osobistego REMEDIS PRO, Bydgoszcz, ul. Chrobrego 2/2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EED4D70-EF52-4083-8DEF-E5A7131819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872980"/>
            <a:ext cx="7058024" cy="570058"/>
          </a:xfrm>
        </p:spPr>
        <p:txBody>
          <a:bodyPr/>
          <a:lstStyle/>
          <a:p>
            <a:r>
              <a:rPr lang="pl-PL" dirty="0"/>
              <a:t>Z nami pokonasz kryzysy</a:t>
            </a: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B7748FDB-DCF9-4E94-A6B0-7551395D4B0D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2BDA9E6-8364-4F4B-84EF-F9D7EF1E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13" y="4077101"/>
            <a:ext cx="3394454" cy="10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526423-D373-4F76-B103-61179EC7EF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2132928"/>
            <a:ext cx="4617146" cy="2679001"/>
          </a:xfrm>
        </p:spPr>
        <p:txBody>
          <a:bodyPr/>
          <a:lstStyle/>
          <a:p>
            <a:r>
              <a:rPr lang="pl-PL" sz="1800" dirty="0"/>
              <a:t>Zajrzyj na stronę kampanii: </a:t>
            </a:r>
            <a:r>
              <a:rPr lang="pl-PL" sz="1800" dirty="0">
                <a:hlinkClick r:id="rId2"/>
              </a:rPr>
              <a:t>https://wsparcie.umk.pl/pages/Nie_znikaj/</a:t>
            </a:r>
            <a:r>
              <a:rPr lang="pl-PL" sz="1800" dirty="0"/>
              <a:t>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Tam:</a:t>
            </a:r>
          </a:p>
          <a:p>
            <a:r>
              <a:rPr lang="pl-PL" sz="1800" dirty="0"/>
              <a:t>Wykonasz autodiagnozę stanu psychicznego</a:t>
            </a:r>
          </a:p>
          <a:p>
            <a:r>
              <a:rPr lang="pl-PL" sz="1800" dirty="0"/>
              <a:t>Otrzymasz wskazówki do (samo)pomocy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D15B7B-7540-4AD3-B688-7B1F081957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983469"/>
            <a:ext cx="7977380" cy="503363"/>
          </a:xfrm>
        </p:spPr>
        <p:txBody>
          <a:bodyPr/>
          <a:lstStyle/>
          <a:p>
            <a:r>
              <a:rPr lang="pl-PL" dirty="0"/>
              <a:t>„Nie znikaj” </a:t>
            </a:r>
          </a:p>
          <a:p>
            <a:r>
              <a:rPr lang="pl-PL" dirty="0"/>
              <a:t>– kampania dla zdrowia psychicznego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F0A4FC4B-2F33-4A82-B635-733D8245591B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0CD6B7-C566-4505-AC12-FED12FCF2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42" y="983469"/>
            <a:ext cx="2763896" cy="39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40577C-F002-4208-9A20-EBDDCEE5C4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168" y="1449659"/>
            <a:ext cx="8074024" cy="2679001"/>
          </a:xfrm>
        </p:spPr>
        <p:txBody>
          <a:bodyPr/>
          <a:lstStyle/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Rusz się! przy biurku – ćwiczenia przy biurku i relaksacja: https://wsparcie.umk.pl/pages/Rusz_sie/</a:t>
            </a:r>
          </a:p>
          <a:p>
            <a:endParaRPr lang="pl-PL" sz="1800" dirty="0"/>
          </a:p>
          <a:p>
            <a:r>
              <a:rPr lang="pl-PL" sz="1800" dirty="0"/>
              <a:t>Poszukaj pokoju </a:t>
            </a:r>
            <a:r>
              <a:rPr lang="pl-PL" sz="1800" dirty="0" err="1"/>
              <a:t>wyciszeń</a:t>
            </a:r>
            <a:r>
              <a:rPr lang="pl-PL" sz="1800" dirty="0"/>
              <a:t> na swoim wydziale lub w sąsiedztwie.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11300-19D6-4A45-BFD3-AB82540FFB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896844"/>
            <a:ext cx="7058024" cy="552815"/>
          </a:xfrm>
        </p:spPr>
        <p:txBody>
          <a:bodyPr/>
          <a:lstStyle/>
          <a:p>
            <a:r>
              <a:rPr lang="pl-PL" dirty="0"/>
              <a:t>Z nami zadbasz o dobrostan ciała i ducha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8C6E0127-006A-4DAC-B2DC-AB9E8ADA8DB7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518112"/>
            <a:ext cx="8223456" cy="2679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800" dirty="0"/>
              <a:t>Potrzebujesz pomocy w trakcie zajęć?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Nie możesz zmotywować się do napisania pracy licencjackiej, magisterskiej?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Chcesz lepiej zarządzać swoim czasem?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Potrzebujesz pomocy w dziekanacie lub bibliotece?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Potrzebujesz indywidualnego wsparcia w trakcie studiów?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800" b="1" dirty="0"/>
              <a:t>Skontaktuj się z nami!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r>
              <a:rPr lang="pl-PL" dirty="0"/>
              <a:t>Z nami pokonasz trudności w uczeniu się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70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543275"/>
            <a:ext cx="8223456" cy="2679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600" dirty="0"/>
              <a:t>Masz jakieś plany, cele, ale nie wiesz, od czego zacząć, jak je zrealizować?  A może trudno Ci po prostu ruszyć z miejsca? 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Chcesz rozwinąć swoje kompetencje? A może jakieś nabyć? Odkryć?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Poszukujesz odpowiedzi na powracające do Ciebie pytania? 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Nie wiesz, jaką decyzję podjąć? 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A może po prostu chcesz zmiany w swoim życiu, czegoś nowego?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/>
              <a:t>Skorzystaj z coachingu - skontaktuj się z nami!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r>
              <a:rPr lang="pl-PL" dirty="0"/>
              <a:t>Z nami wzmocnisz swój potencjał rozwojowy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40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518112"/>
            <a:ext cx="8223456" cy="2679001"/>
          </a:xfrm>
        </p:spPr>
        <p:txBody>
          <a:bodyPr/>
          <a:lstStyle/>
          <a:p>
            <a:r>
              <a:rPr lang="pl-PL" sz="1800" i="1" dirty="0"/>
              <a:t>Asystenci dydaktyczni</a:t>
            </a:r>
          </a:p>
          <a:p>
            <a:r>
              <a:rPr lang="pl-PL" sz="1800" i="1" dirty="0"/>
              <a:t>Wsparcie edukacyjne</a:t>
            </a:r>
          </a:p>
          <a:p>
            <a:r>
              <a:rPr lang="pl-PL" sz="1800" i="1" dirty="0"/>
              <a:t>Dostosowanie zajęć dydaktycznych</a:t>
            </a:r>
          </a:p>
          <a:p>
            <a:r>
              <a:rPr lang="pl-PL" sz="1800" i="1" dirty="0"/>
              <a:t>Indywidualne lektoraty językowe</a:t>
            </a:r>
          </a:p>
          <a:p>
            <a:r>
              <a:rPr lang="pl-PL" sz="1800" i="1" dirty="0"/>
              <a:t>Dostosowane zajęcia wychowania fizycznego i sekcja sportowa </a:t>
            </a:r>
            <a:r>
              <a:rPr lang="pl-PL" sz="1800" i="1" dirty="0" err="1"/>
              <a:t>OzN</a:t>
            </a:r>
            <a:endParaRPr lang="pl-PL" sz="1800" i="1" dirty="0"/>
          </a:p>
          <a:p>
            <a:r>
              <a:rPr lang="pl-PL" sz="1800" i="1" dirty="0"/>
              <a:t>Wypożyczalnia sprzętu i oprogramowania wspomagającego</a:t>
            </a:r>
          </a:p>
          <a:p>
            <a:r>
              <a:rPr lang="pl-PL" sz="1800" i="1" dirty="0"/>
              <a:t>Asystenci transportowi</a:t>
            </a:r>
          </a:p>
          <a:p>
            <a:r>
              <a:rPr lang="pl-PL" sz="1800" i="1" dirty="0"/>
              <a:t>Wsparcie w sprawach administracyjnych związanych z tokiem studiów</a:t>
            </a:r>
          </a:p>
          <a:p>
            <a:r>
              <a:rPr lang="pl-PL" sz="1800" i="1" dirty="0"/>
              <a:t>Wsparcie w zakresie komunikacji z osobami prowadzącymi zajęcia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8600" y="901862"/>
            <a:ext cx="8686800" cy="577532"/>
          </a:xfrm>
        </p:spPr>
        <p:txBody>
          <a:bodyPr/>
          <a:lstStyle/>
          <a:p>
            <a:r>
              <a:rPr lang="pl-PL" dirty="0"/>
              <a:t>U nas uzyskasz wsparcie w zakresie Twoich szczególnych potrzeb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46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40577C-F002-4208-9A20-EBDDCEE5C4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168" y="1349646"/>
            <a:ext cx="8074024" cy="2679001"/>
          </a:xfrm>
        </p:spPr>
        <p:txBody>
          <a:bodyPr/>
          <a:lstStyle/>
          <a:p>
            <a:pPr marL="0" indent="0">
              <a:buNone/>
            </a:pPr>
            <a:br>
              <a:rPr lang="pl-PL" sz="1800" dirty="0"/>
            </a:br>
            <a:r>
              <a:rPr lang="pl-PL" sz="1800" dirty="0"/>
              <a:t>mgr inż. Ewa </a:t>
            </a:r>
            <a:r>
              <a:rPr lang="pl-PL" sz="1800" dirty="0" err="1"/>
              <a:t>Niemielewska</a:t>
            </a:r>
            <a:br>
              <a:rPr lang="pl-PL" sz="1800" dirty="0"/>
            </a:br>
            <a:r>
              <a:rPr lang="pl-PL" sz="1800" dirty="0"/>
              <a:t>tel. 52 585-33-49</a:t>
            </a:r>
            <a:br>
              <a:rPr lang="pl-PL" sz="1800" dirty="0"/>
            </a:br>
            <a:r>
              <a:rPr lang="pl-PL" sz="1800" dirty="0"/>
              <a:t>e-mail: </a:t>
            </a:r>
            <a:r>
              <a:rPr lang="pl-PL" sz="1800" dirty="0">
                <a:hlinkClick r:id="rId2"/>
              </a:rPr>
              <a:t>ewa.niemielewska@cm.umk.pl</a:t>
            </a:r>
            <a:r>
              <a:rPr lang="pl-PL" sz="1800" dirty="0"/>
              <a:t> </a:t>
            </a:r>
            <a:br>
              <a:rPr lang="pl-PL" sz="1800" dirty="0"/>
            </a:br>
            <a:br>
              <a:rPr lang="pl-PL" sz="1800" dirty="0"/>
            </a:br>
            <a:r>
              <a:rPr lang="pl-PL" sz="1700" dirty="0"/>
              <a:t>Zadania:</a:t>
            </a:r>
          </a:p>
          <a:p>
            <a:r>
              <a:rPr lang="pl-PL" sz="1700" dirty="0"/>
              <a:t>informowanie o dostępności infrastruktury technicznej danego kierunku studiów dla osób określonej niepełnosprawności,</a:t>
            </a:r>
          </a:p>
          <a:p>
            <a:r>
              <a:rPr lang="pl-PL" sz="1700" dirty="0"/>
              <a:t>informowanie o ofercie Uczelni dla osób ze szczególnymi potrzebami,</a:t>
            </a:r>
          </a:p>
          <a:p>
            <a:r>
              <a:rPr lang="pl-PL" sz="1700" dirty="0"/>
              <a:t>organizacja wsparcia dydaktycznego,</a:t>
            </a:r>
          </a:p>
          <a:p>
            <a:r>
              <a:rPr lang="pl-PL" sz="1700" dirty="0"/>
              <a:t>wsparcie w kontaktach z kadrą dydaktyczną i administracyjną.</a:t>
            </a:r>
          </a:p>
          <a:p>
            <a:pPr marL="0" indent="0">
              <a:buNone/>
            </a:pPr>
            <a:br>
              <a:rPr lang="pl-PL" sz="1800" dirty="0"/>
            </a:br>
            <a:br>
              <a:rPr lang="pl-PL" sz="1800" dirty="0"/>
            </a:b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611300-19D6-4A45-BFD3-AB82540FFB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376" y="807850"/>
            <a:ext cx="8223456" cy="552815"/>
          </a:xfrm>
        </p:spPr>
        <p:txBody>
          <a:bodyPr/>
          <a:lstStyle/>
          <a:p>
            <a:r>
              <a:rPr lang="pl-PL" sz="2000" dirty="0"/>
              <a:t>Koordynatorka spraw dotyczących studentów i doktorantów CM UMK                  z niepełnosprawnością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8C6E0127-006A-4DAC-B2DC-AB9E8ADA8DB7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409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0C3E3-0239-4A16-9490-89C5F829CA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0376" y="1446673"/>
            <a:ext cx="6261893" cy="26790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W roku </a:t>
            </a:r>
            <a:r>
              <a:rPr lang="pl-PL" sz="1600" dirty="0" err="1"/>
              <a:t>akad</a:t>
            </a:r>
            <a:r>
              <a:rPr lang="pl-PL" sz="1600" dirty="0"/>
              <a:t>. 2025/2026 zapraszamy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/>
              <a:t>do udziału w kampanii „Czuj się bezpiecznie!”: </a:t>
            </a:r>
            <a:r>
              <a:rPr lang="pl-PL" sz="1600" dirty="0">
                <a:hlinkClick r:id="rId2"/>
              </a:rPr>
              <a:t>https://wsparcie.umk.pl/bezpiecznie</a:t>
            </a:r>
            <a:r>
              <a:rPr lang="pl-PL" sz="16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800" b="1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E08415-DAE4-4147-B1EB-E65AED5D4B2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0168" y="901862"/>
            <a:ext cx="7058024" cy="577532"/>
          </a:xfrm>
        </p:spPr>
        <p:txBody>
          <a:bodyPr/>
          <a:lstStyle/>
          <a:p>
            <a:r>
              <a:rPr lang="pl-PL" dirty="0"/>
              <a:t>Kampania „Czuj się bezpiecznie”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22220DF4-9437-4F11-AD26-46E7515A01C6}"/>
              </a:ext>
            </a:extLst>
          </p:cNvPr>
          <p:cNvSpPr txBox="1">
            <a:spLocks/>
          </p:cNvSpPr>
          <p:nvPr/>
        </p:nvSpPr>
        <p:spPr>
          <a:xfrm>
            <a:off x="460376" y="15852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/>
              <a:t>Uniwersytecki Ośrodek Wsparcia i Rozwoju Osobistego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33FB0EE-A7CD-4A93-BE24-E0F6636258B1}"/>
              </a:ext>
            </a:extLst>
          </p:cNvPr>
          <p:cNvSpPr txBox="1"/>
          <p:nvPr/>
        </p:nvSpPr>
        <p:spPr>
          <a:xfrm>
            <a:off x="8522494" y="1735932"/>
            <a:ext cx="2093119" cy="235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30" name="Picture 6" descr="Giżycko.pl - Poradnik bezpieczeństwa | Przeczytaj, przećwicz i zachowaj">
            <a:extLst>
              <a:ext uri="{FF2B5EF4-FFF2-40B4-BE49-F238E27FC236}">
                <a16:creationId xmlns:a16="http://schemas.microsoft.com/office/drawing/2014/main" id="{FFE0B910-EEF8-4248-82A9-9F2C3386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34" y="2724149"/>
            <a:ext cx="1754959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D738100-1654-475B-8D77-F5B5E5AB502A}"/>
              </a:ext>
            </a:extLst>
          </p:cNvPr>
          <p:cNvSpPr/>
          <p:nvPr/>
        </p:nvSpPr>
        <p:spPr>
          <a:xfrm>
            <a:off x="460168" y="4757853"/>
            <a:ext cx="4790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hlinkClick r:id="rId4"/>
              </a:rPr>
              <a:t>https://www.gov.pl/web/poradnikbezpieczenstwa</a:t>
            </a:r>
            <a:r>
              <a:rPr lang="pl-PL" sz="1600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4C5D49-0C73-4CF1-B7AE-487B615E5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25" y="2786174"/>
            <a:ext cx="1914671" cy="1914413"/>
          </a:xfrm>
          <a:prstGeom prst="rect">
            <a:avLst/>
          </a:prstGeom>
        </p:spPr>
      </p:pic>
      <p:sp>
        <p:nvSpPr>
          <p:cNvPr id="7" name="AutoShape 2" descr="https://webmail.umk.pl/imp/view.php?actionID=view_attach&amp;id=3&amp;muid=%7B5%7DINBOX45517&amp;view_token=ihO3rFBuSh4udsQ5-uoEgKq&amp;uniq=1759072679090">
            <a:extLst>
              <a:ext uri="{FF2B5EF4-FFF2-40B4-BE49-F238E27FC236}">
                <a16:creationId xmlns:a16="http://schemas.microsoft.com/office/drawing/2014/main" id="{B22850EF-F20B-457D-B2D0-C198BF4AC5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4" descr="https://webmail.umk.pl/imp/view.php?actionID=view_attach&amp;id=3&amp;muid=%7B5%7DINBOX45517&amp;view_token=ihO3rFBuSh4udsQ5-uoEgKq&amp;uniq=1759072708295">
            <a:extLst>
              <a:ext uri="{FF2B5EF4-FFF2-40B4-BE49-F238E27FC236}">
                <a16:creationId xmlns:a16="http://schemas.microsoft.com/office/drawing/2014/main" id="{A7674115-32EC-4433-97E1-7E6E6F91F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38E242-032E-43B4-BA5B-0A5EF9C80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656" y="1283248"/>
            <a:ext cx="3564732" cy="28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25539</TotalTime>
  <Words>677</Words>
  <Application>Microsoft Macintosh PowerPoint</Application>
  <PresentationFormat>Pokaz na ekranie (16:9)</PresentationFormat>
  <Paragraphs>84</Paragraphs>
  <Slides>11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Uniwersytecki Ośrodek Wsparcia i Rozwoju Osobistego  - oferta dla studentów i doktorantów  w roku akad. 2025/2026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Slidetorial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Slidetorial</dc:creator>
  <cp:lastModifiedBy>anita.galeska@o365.cm.umk.pl</cp:lastModifiedBy>
  <cp:revision>270</cp:revision>
  <dcterms:created xsi:type="dcterms:W3CDTF">2016-12-06T12:50:57Z</dcterms:created>
  <dcterms:modified xsi:type="dcterms:W3CDTF">2025-09-29T16:51:49Z</dcterms:modified>
</cp:coreProperties>
</file>